
<file path=[Content_Types].xml><?xml version="1.0" encoding="utf-8"?>
<Types xmlns="http://schemas.openxmlformats.org/package/2006/content-types">
  <Default Extension="xml" ContentType="application/xml"/>
  <Default Extension="jpeg" ContentType="image/jpeg"/>
  <Default Extension="jpg" ContentType="image/jpeg"/>
  <Default Extension="mp4" ContentType="video/unknown"/>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54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EB41DA-C5E5-4E76-8F71-F0780DCBFD9E}" type="datetimeFigureOut">
              <a:rPr lang="en-US" smtClean="0"/>
              <a:t>5/25/15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1855751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EB41DA-C5E5-4E76-8F71-F0780DCBFD9E}" type="datetimeFigureOut">
              <a:rPr lang="en-US" smtClean="0"/>
              <a:t>5/25/15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1167373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EB41DA-C5E5-4E76-8F71-F0780DCBFD9E}" type="datetimeFigureOut">
              <a:rPr lang="en-US" smtClean="0"/>
              <a:t>5/25/15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201645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EB41DA-C5E5-4E76-8F71-F0780DCBFD9E}" type="datetimeFigureOut">
              <a:rPr lang="en-US" smtClean="0"/>
              <a:t>5/25/15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2585700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EB41DA-C5E5-4E76-8F71-F0780DCBFD9E}" type="datetimeFigureOut">
              <a:rPr lang="en-US" smtClean="0"/>
              <a:t>5/25/15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333630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EB41DA-C5E5-4E76-8F71-F0780DCBFD9E}" type="datetimeFigureOut">
              <a:rPr lang="en-US" smtClean="0"/>
              <a:t>5/25/15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3598203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EB41DA-C5E5-4E76-8F71-F0780DCBFD9E}" type="datetimeFigureOut">
              <a:rPr lang="en-US" smtClean="0"/>
              <a:t>5/25/15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3255770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EB41DA-C5E5-4E76-8F71-F0780DCBFD9E}" type="datetimeFigureOut">
              <a:rPr lang="en-US" smtClean="0"/>
              <a:t>5/25/15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1377091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EB41DA-C5E5-4E76-8F71-F0780DCBFD9E}" type="datetimeFigureOut">
              <a:rPr lang="en-US" smtClean="0"/>
              <a:t>5/25/15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3223147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EB41DA-C5E5-4E76-8F71-F0780DCBFD9E}" type="datetimeFigureOut">
              <a:rPr lang="en-US" smtClean="0"/>
              <a:t>5/25/15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601531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EB41DA-C5E5-4E76-8F71-F0780DCBFD9E}" type="datetimeFigureOut">
              <a:rPr lang="en-US" smtClean="0"/>
              <a:t>5/25/15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31060647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EB41DA-C5E5-4E76-8F71-F0780DCBFD9E}" type="datetimeFigureOut">
              <a:rPr lang="en-US" smtClean="0"/>
              <a:t>5/25/15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CC8736-1B69-4CB0-ACC9-DF85A2FCBD54}" type="slidenum">
              <a:rPr lang="en-US" smtClean="0"/>
              <a:t>‹#›</a:t>
            </a:fld>
            <a:endParaRPr lang="en-US"/>
          </a:p>
        </p:txBody>
      </p:sp>
    </p:spTree>
    <p:extLst>
      <p:ext uri="{BB962C8B-B14F-4D97-AF65-F5344CB8AC3E}">
        <p14:creationId xmlns:p14="http://schemas.microsoft.com/office/powerpoint/2010/main" val="26474187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6.gif"/><Relationship Id="rId4" Type="http://schemas.openxmlformats.org/officeDocument/2006/relationships/image" Target="../media/image27.png"/><Relationship Id="rId1" Type="http://schemas.openxmlformats.org/officeDocument/2006/relationships/slideLayout" Target="../slideLayouts/slideLayout4.xml"/><Relationship Id="rId2"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28.png"/><Relationship Id="rId1" Type="http://schemas.microsoft.com/office/2007/relationships/media" Target="../media/media1.mp4"/><Relationship Id="rId2" Type="http://schemas.openxmlformats.org/officeDocument/2006/relationships/video" Target="../media/media1.mp4"/></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jpeg"/><Relationship Id="rId5" Type="http://schemas.openxmlformats.org/officeDocument/2006/relationships/image" Target="../media/image32.gif"/><Relationship Id="rId1" Type="http://schemas.openxmlformats.org/officeDocument/2006/relationships/slideLayout" Target="../slideLayouts/slideLayout5.xml"/><Relationship Id="rId2"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gif"/><Relationship Id="rId4" Type="http://schemas.openxmlformats.org/officeDocument/2006/relationships/image" Target="../media/image10.jpeg"/><Relationship Id="rId1" Type="http://schemas.openxmlformats.org/officeDocument/2006/relationships/slideLayout" Target="../slideLayouts/slideLayout5.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gif"/><Relationship Id="rId4" Type="http://schemas.openxmlformats.org/officeDocument/2006/relationships/image" Target="../media/image15.jpeg"/><Relationship Id="rId5" Type="http://schemas.openxmlformats.org/officeDocument/2006/relationships/image" Target="../media/image16.jpg"/><Relationship Id="rId1" Type="http://schemas.openxmlformats.org/officeDocument/2006/relationships/slideLayout" Target="../slideLayouts/slideLayout5.xml"/><Relationship Id="rId2"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8.gif"/><Relationship Id="rId4" Type="http://schemas.openxmlformats.org/officeDocument/2006/relationships/image" Target="../media/image19.jpeg"/><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eg"/><Relationship Id="rId5" Type="http://schemas.openxmlformats.org/officeDocument/2006/relationships/image" Target="../media/image23.jpg"/><Relationship Id="rId6" Type="http://schemas.openxmlformats.org/officeDocument/2006/relationships/image" Target="../media/image24.jpg"/><Relationship Id="rId1" Type="http://schemas.openxmlformats.org/officeDocument/2006/relationships/slideLayout" Target="../slideLayouts/slideLayout5.xml"/><Relationship Id="rId2"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37564"/>
            <a:ext cx="7772400" cy="1470025"/>
          </a:xfrm>
        </p:spPr>
        <p:txBody>
          <a:bodyPr/>
          <a:lstStyle/>
          <a:p>
            <a:r>
              <a:rPr lang="en-US" dirty="0" smtClean="0"/>
              <a:t>What can the Transformers teach us about the Gas Laws?</a:t>
            </a:r>
            <a:endParaRPr lang="en-US" dirty="0"/>
          </a:p>
        </p:txBody>
      </p:sp>
      <p:sp>
        <p:nvSpPr>
          <p:cNvPr id="3" name="Subtitle 2"/>
          <p:cNvSpPr>
            <a:spLocks noGrp="1"/>
          </p:cNvSpPr>
          <p:nvPr>
            <p:ph type="subTitle" idx="1"/>
          </p:nvPr>
        </p:nvSpPr>
        <p:spPr>
          <a:xfrm>
            <a:off x="1371600" y="5410200"/>
            <a:ext cx="6400800" cy="1032308"/>
          </a:xfrm>
        </p:spPr>
        <p:txBody>
          <a:bodyPr/>
          <a:lstStyle/>
          <a:p>
            <a:r>
              <a:rPr lang="en-US" dirty="0" smtClean="0"/>
              <a:t>Part 3 of our May MCAS cram series!</a:t>
            </a:r>
          </a:p>
        </p:txBody>
      </p:sp>
      <p:pic>
        <p:nvPicPr>
          <p:cNvPr id="1026" name="Picture 2" descr="http://vignette3.wikia.nocookie.net/transformers/images/1/18/Symbol_autobot_dx_edit.jpg/revision/latest?cb=200703222000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84713"/>
            <a:ext cx="4181475" cy="37528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arenahanna.files.wordpress.com/2012/03/erhschem-gaslaws808-60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8873" y="246638"/>
            <a:ext cx="4571998"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607456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Gay-Lussac’s Law, Part 2</a:t>
            </a:r>
            <a:endParaRPr lang="en-US" dirty="0"/>
          </a:p>
        </p:txBody>
      </p:sp>
      <p:sp>
        <p:nvSpPr>
          <p:cNvPr id="3" name="Content Placeholder 2"/>
          <p:cNvSpPr>
            <a:spLocks noGrp="1"/>
          </p:cNvSpPr>
          <p:nvPr>
            <p:ph sz="half" idx="1"/>
          </p:nvPr>
        </p:nvSpPr>
        <p:spPr>
          <a:xfrm>
            <a:off x="0" y="1143000"/>
            <a:ext cx="4572000" cy="5715000"/>
          </a:xfrm>
        </p:spPr>
        <p:txBody>
          <a:bodyPr>
            <a:normAutofit lnSpcReduction="10000"/>
          </a:bodyPr>
          <a:lstStyle/>
          <a:p>
            <a:r>
              <a:rPr lang="en-US" dirty="0" smtClean="0"/>
              <a:t>Pressure and temperature are </a:t>
            </a:r>
            <a:r>
              <a:rPr lang="en-US" i="1" dirty="0" smtClean="0"/>
              <a:t>directly </a:t>
            </a:r>
            <a:r>
              <a:rPr lang="en-US" i="1" dirty="0"/>
              <a:t>proportional (A goes up, B goes up)</a:t>
            </a:r>
            <a:r>
              <a:rPr lang="en-US" dirty="0" smtClean="0"/>
              <a:t>.</a:t>
            </a:r>
          </a:p>
          <a:p>
            <a:r>
              <a:rPr lang="en-US" dirty="0" smtClean="0"/>
              <a:t>If one increases, the other increases at the same rate.</a:t>
            </a:r>
          </a:p>
          <a:p>
            <a:r>
              <a:rPr lang="en-US" dirty="0" smtClean="0"/>
              <a:t>Real-life example: firing a gun.  The volume stays the same.  The temperature inside the gun increases and the pressure forces the bullet out.  Thank Gay-Lussac the next time you go deer hunting.</a:t>
            </a:r>
            <a:endParaRPr lang="en-US" dirty="0"/>
          </a:p>
        </p:txBody>
      </p:sp>
      <p:pic>
        <p:nvPicPr>
          <p:cNvPr id="10242" name="Picture 2" descr="blog.cheaperthandirt.com"/>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00600" y="3200400"/>
            <a:ext cx="4114800" cy="345545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descr="Image result for gay-lussac's law"/>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46" name="Picture 6" descr="http://dwb4.unl.edu/Chem/CHEM869J/CHEM869JImages/graph-gaylussac.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874059"/>
            <a:ext cx="2562426" cy="2209800"/>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http://thescienceclassroom.org/wp-content/uploads/2013/04/Gay-Lussacs-Law.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6868" y="1369359"/>
            <a:ext cx="1760504"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197665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55"/>
            <a:ext cx="8229600" cy="1143000"/>
          </a:xfrm>
        </p:spPr>
        <p:txBody>
          <a:bodyPr>
            <a:normAutofit fontScale="90000"/>
          </a:bodyPr>
          <a:lstStyle/>
          <a:p>
            <a:r>
              <a:rPr lang="en-US" dirty="0" smtClean="0"/>
              <a:t>Well, what’s with the Transformers?</a:t>
            </a:r>
            <a:endParaRPr lang="en-US" dirty="0"/>
          </a:p>
        </p:txBody>
      </p:sp>
      <p:sp>
        <p:nvSpPr>
          <p:cNvPr id="3" name="Content Placeholder 2"/>
          <p:cNvSpPr>
            <a:spLocks noGrp="1"/>
          </p:cNvSpPr>
          <p:nvPr>
            <p:ph idx="1"/>
          </p:nvPr>
        </p:nvSpPr>
        <p:spPr>
          <a:xfrm>
            <a:off x="381000" y="914400"/>
            <a:ext cx="8458200" cy="5791200"/>
          </a:xfrm>
        </p:spPr>
        <p:txBody>
          <a:bodyPr>
            <a:normAutofit/>
          </a:bodyPr>
          <a:lstStyle/>
          <a:p>
            <a:pPr marL="0" indent="0">
              <a:buNone/>
            </a:pPr>
            <a:r>
              <a:rPr lang="en-US" dirty="0" smtClean="0"/>
              <a:t>Watch and learn!!!  Click on the 25-second video!</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r>
              <a:rPr lang="en-US" dirty="0" smtClean="0"/>
              <a:t>Now watch what happens when all three gas laws do the same thing!!!</a:t>
            </a:r>
          </a:p>
        </p:txBody>
      </p:sp>
      <p:pic>
        <p:nvPicPr>
          <p:cNvPr id="4" name="RoadCaesar.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590800" y="1600200"/>
            <a:ext cx="4572000" cy="3429000"/>
          </a:xfrm>
          <a:prstGeom prst="rect">
            <a:avLst/>
          </a:prstGeom>
        </p:spPr>
      </p:pic>
    </p:spTree>
    <p:extLst>
      <p:ext uri="{BB962C8B-B14F-4D97-AF65-F5344CB8AC3E}">
        <p14:creationId xmlns:p14="http://schemas.microsoft.com/office/powerpoint/2010/main" val="2493510929"/>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698" y="0"/>
            <a:ext cx="8229600" cy="1143000"/>
          </a:xfrm>
        </p:spPr>
        <p:txBody>
          <a:bodyPr/>
          <a:lstStyle/>
          <a:p>
            <a:r>
              <a:rPr lang="en-US" dirty="0" smtClean="0"/>
              <a:t>Road Caesar’s Law!</a:t>
            </a:r>
            <a:endParaRPr lang="en-US" dirty="0"/>
          </a:p>
        </p:txBody>
      </p:sp>
      <p:sp>
        <p:nvSpPr>
          <p:cNvPr id="3" name="Text Placeholder 2"/>
          <p:cNvSpPr>
            <a:spLocks noGrp="1"/>
          </p:cNvSpPr>
          <p:nvPr>
            <p:ph type="body" idx="1"/>
          </p:nvPr>
        </p:nvSpPr>
        <p:spPr>
          <a:xfrm>
            <a:off x="-15502" y="838200"/>
            <a:ext cx="4497388" cy="879475"/>
          </a:xfrm>
        </p:spPr>
        <p:txBody>
          <a:bodyPr>
            <a:normAutofit/>
          </a:bodyPr>
          <a:lstStyle/>
          <a:p>
            <a:r>
              <a:rPr lang="en-US" dirty="0" smtClean="0"/>
              <a:t>Okay, its real name is the </a:t>
            </a:r>
            <a:r>
              <a:rPr lang="en-US" u="sng" dirty="0" smtClean="0"/>
              <a:t>Combined Gas Law</a:t>
            </a:r>
            <a:r>
              <a:rPr lang="en-US" dirty="0" smtClean="0"/>
              <a:t>!</a:t>
            </a:r>
            <a:endParaRPr lang="en-US" dirty="0"/>
          </a:p>
        </p:txBody>
      </p:sp>
      <p:sp>
        <p:nvSpPr>
          <p:cNvPr id="4" name="Content Placeholder 3"/>
          <p:cNvSpPr>
            <a:spLocks noGrp="1"/>
          </p:cNvSpPr>
          <p:nvPr>
            <p:ph sz="half" idx="2"/>
          </p:nvPr>
        </p:nvSpPr>
        <p:spPr>
          <a:xfrm>
            <a:off x="93488" y="1600201"/>
            <a:ext cx="4344988" cy="5029200"/>
          </a:xfrm>
        </p:spPr>
        <p:txBody>
          <a:bodyPr>
            <a:normAutofit fontScale="85000" lnSpcReduction="10000"/>
          </a:bodyPr>
          <a:lstStyle/>
          <a:p>
            <a:r>
              <a:rPr lang="en-US" dirty="0" smtClean="0"/>
              <a:t>Three gas laws combine to transform into a gas </a:t>
            </a:r>
            <a:r>
              <a:rPr lang="en-US" dirty="0" err="1" smtClean="0"/>
              <a:t>superlaw</a:t>
            </a:r>
            <a:r>
              <a:rPr lang="en-US" dirty="0" smtClean="0"/>
              <a:t>!  Here is the formula (on the MCAS reference sheet):</a:t>
            </a:r>
          </a:p>
          <a:p>
            <a:endParaRPr lang="en-US" dirty="0" smtClean="0"/>
          </a:p>
          <a:p>
            <a:endParaRPr lang="en-US" dirty="0"/>
          </a:p>
          <a:p>
            <a:endParaRPr lang="en-US" dirty="0" smtClean="0"/>
          </a:p>
          <a:p>
            <a:endParaRPr lang="en-US" dirty="0"/>
          </a:p>
          <a:p>
            <a:endParaRPr lang="en-US" dirty="0" smtClean="0"/>
          </a:p>
          <a:p>
            <a:endParaRPr lang="en-US" dirty="0" smtClean="0"/>
          </a:p>
          <a:p>
            <a:r>
              <a:rPr lang="en-US" dirty="0" smtClean="0"/>
              <a:t>Various chemists combined the three gas laws into one.  Road Caesar could have been be one of them.  Who knows?</a:t>
            </a:r>
          </a:p>
          <a:p>
            <a:r>
              <a:rPr lang="en-US" dirty="0" smtClean="0"/>
              <a:t>Real world example: internal combustion engine (like real cars).</a:t>
            </a:r>
            <a:endParaRPr lang="en-US" dirty="0"/>
          </a:p>
        </p:txBody>
      </p:sp>
      <p:sp>
        <p:nvSpPr>
          <p:cNvPr id="5" name="Text Placeholder 4"/>
          <p:cNvSpPr>
            <a:spLocks noGrp="1"/>
          </p:cNvSpPr>
          <p:nvPr>
            <p:ph type="body" sz="quarter" idx="3"/>
          </p:nvPr>
        </p:nvSpPr>
        <p:spPr>
          <a:xfrm>
            <a:off x="5082236" y="1905000"/>
            <a:ext cx="4041775" cy="639762"/>
          </a:xfrm>
        </p:spPr>
        <p:txBody>
          <a:bodyPr>
            <a:normAutofit fontScale="77500" lnSpcReduction="20000"/>
          </a:bodyPr>
          <a:lstStyle/>
          <a:p>
            <a:r>
              <a:rPr lang="en-US" dirty="0" smtClean="0"/>
              <a:t>So is that why we used Transformers that transform into automobiles?</a:t>
            </a:r>
            <a:endParaRPr lang="en-US" dirty="0"/>
          </a:p>
        </p:txBody>
      </p:sp>
      <p:sp>
        <p:nvSpPr>
          <p:cNvPr id="6" name="Content Placeholder 5"/>
          <p:cNvSpPr>
            <a:spLocks noGrp="1"/>
          </p:cNvSpPr>
          <p:nvPr>
            <p:ph sz="quarter" idx="4"/>
          </p:nvPr>
        </p:nvSpPr>
        <p:spPr>
          <a:xfrm>
            <a:off x="4645024" y="2514600"/>
            <a:ext cx="4478987" cy="3951288"/>
          </a:xfrm>
        </p:spPr>
        <p:txBody>
          <a:bodyPr/>
          <a:lstStyle/>
          <a:p>
            <a:r>
              <a:rPr lang="en-US" dirty="0" smtClean="0"/>
              <a:t>Yeah, probably.  Engines take in air, heat it up, compress it, release the pressure, and use its force to move engine parts.  The moving parts cause the automobiles to move.  Thanks, Road Caesar!</a:t>
            </a:r>
            <a:endParaRPr lang="en-US" dirty="0"/>
          </a:p>
        </p:txBody>
      </p:sp>
      <p:pic>
        <p:nvPicPr>
          <p:cNvPr id="8" name="Picture 2" descr="http://thescienceclassroom.org/wp-content/uploads/2013/04/Combined-Gas-La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488" y="2694709"/>
            <a:ext cx="4481886" cy="2057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tftheoretician.files.wordpress.com/2014/11/8672747576_3963b189bf_b.jpg?w=268&amp;h=3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456" y="4752109"/>
            <a:ext cx="1887555" cy="210589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vignette2.wikia.nocookie.net/transformers/images/9/90/Road_caesar.jpg/revision/latest/scale-to-width/270?cb=200802250247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0"/>
            <a:ext cx="1627033" cy="188615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myschoolhouse.com/courses/C/5/Images/piston.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0945" y="5187661"/>
            <a:ext cx="3142436" cy="1686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66388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229600" cy="1143000"/>
          </a:xfrm>
        </p:spPr>
        <p:txBody>
          <a:bodyPr/>
          <a:lstStyle/>
          <a:p>
            <a:r>
              <a:rPr lang="en-US" dirty="0" smtClean="0"/>
              <a:t>MCAS Questions (Cram)</a:t>
            </a:r>
            <a:endParaRPr lang="en-US" dirty="0"/>
          </a:p>
        </p:txBody>
      </p:sp>
      <p:sp>
        <p:nvSpPr>
          <p:cNvPr id="8" name="Content Placeholder 7"/>
          <p:cNvSpPr>
            <a:spLocks noGrp="1"/>
          </p:cNvSpPr>
          <p:nvPr>
            <p:ph idx="1"/>
          </p:nvPr>
        </p:nvSpPr>
        <p:spPr/>
        <p:txBody>
          <a:bodyPr/>
          <a:lstStyle/>
          <a:p>
            <a:endParaRPr lang="en-US" dirty="0"/>
          </a:p>
        </p:txBody>
      </p:sp>
      <p:pic>
        <p:nvPicPr>
          <p:cNvPr id="10" name="Picture 9"/>
          <p:cNvPicPr/>
          <p:nvPr/>
        </p:nvPicPr>
        <p:blipFill>
          <a:blip r:embed="rId2">
            <a:extLst>
              <a:ext uri="{28A0092B-C50C-407E-A947-70E740481C1C}">
                <a14:useLocalDpi xmlns:a14="http://schemas.microsoft.com/office/drawing/2010/main" val="0"/>
              </a:ext>
            </a:extLst>
          </a:blip>
          <a:srcRect/>
          <a:stretch>
            <a:fillRect/>
          </a:stretch>
        </p:blipFill>
        <p:spPr bwMode="auto">
          <a:xfrm>
            <a:off x="2057400" y="762000"/>
            <a:ext cx="5181600" cy="6107355"/>
          </a:xfrm>
          <a:prstGeom prst="rect">
            <a:avLst/>
          </a:prstGeom>
          <a:noFill/>
          <a:ln>
            <a:noFill/>
          </a:ln>
        </p:spPr>
      </p:pic>
      <p:sp>
        <p:nvSpPr>
          <p:cNvPr id="13" name="Rounded Rectangle 12"/>
          <p:cNvSpPr/>
          <p:nvPr/>
        </p:nvSpPr>
        <p:spPr>
          <a:xfrm>
            <a:off x="2819400" y="6248400"/>
            <a:ext cx="4191000" cy="6096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81718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8760" r="-8760"/>
          <a:stretch>
            <a:fillRect/>
          </a:stretch>
        </p:blipFill>
        <p:spPr bwMode="auto">
          <a:prstGeom prst="rect">
            <a:avLst/>
          </a:prstGeom>
          <a:noFill/>
          <a:ln>
            <a:noFill/>
          </a:ln>
        </p:spPr>
      </p:pic>
      <p:sp>
        <p:nvSpPr>
          <p:cNvPr id="5" name="Rounded Rectangle 4"/>
          <p:cNvSpPr/>
          <p:nvPr/>
        </p:nvSpPr>
        <p:spPr>
          <a:xfrm>
            <a:off x="2057400" y="3962400"/>
            <a:ext cx="4114800" cy="5334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00748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13969" r="-13969"/>
          <a:stretch>
            <a:fillRect/>
          </a:stretch>
        </p:blipFill>
        <p:spPr bwMode="auto">
          <a:prstGeom prst="rect">
            <a:avLst/>
          </a:prstGeom>
          <a:noFill/>
          <a:ln>
            <a:noFill/>
          </a:ln>
        </p:spPr>
      </p:pic>
      <p:sp>
        <p:nvSpPr>
          <p:cNvPr id="5" name="Rounded Rectangle 4"/>
          <p:cNvSpPr/>
          <p:nvPr/>
        </p:nvSpPr>
        <p:spPr>
          <a:xfrm>
            <a:off x="2209800" y="5029200"/>
            <a:ext cx="1828800" cy="4572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96512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89535" r="-89535"/>
          <a:stretch>
            <a:fillRect/>
          </a:stretch>
        </p:blipFill>
        <p:spPr bwMode="auto">
          <a:xfrm>
            <a:off x="-3505200" y="1600200"/>
            <a:ext cx="13944600" cy="4525963"/>
          </a:xfrm>
          <a:prstGeom prst="rect">
            <a:avLst/>
          </a:prstGeom>
          <a:noFill/>
          <a:ln>
            <a:noFill/>
          </a:ln>
        </p:spPr>
      </p:pic>
      <p:sp>
        <p:nvSpPr>
          <p:cNvPr id="5" name="Rounded Rectangle 4"/>
          <p:cNvSpPr/>
          <p:nvPr/>
        </p:nvSpPr>
        <p:spPr>
          <a:xfrm>
            <a:off x="1752600" y="5105400"/>
            <a:ext cx="4191000" cy="2286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79487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60101" r="-60101"/>
          <a:stretch>
            <a:fillRect/>
          </a:stretch>
        </p:blipFill>
        <p:spPr bwMode="auto">
          <a:xfrm>
            <a:off x="-1905000" y="1600200"/>
            <a:ext cx="10591800" cy="4525963"/>
          </a:xfrm>
          <a:prstGeom prst="rect">
            <a:avLst/>
          </a:prstGeom>
          <a:noFill/>
          <a:ln>
            <a:noFill/>
          </a:ln>
        </p:spPr>
      </p:pic>
      <p:sp>
        <p:nvSpPr>
          <p:cNvPr id="6" name="Rounded Rectangle 5"/>
          <p:cNvSpPr/>
          <p:nvPr/>
        </p:nvSpPr>
        <p:spPr>
          <a:xfrm>
            <a:off x="1828800" y="5410200"/>
            <a:ext cx="3810000" cy="6858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84421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53433" r="-53433"/>
          <a:stretch>
            <a:fillRect/>
          </a:stretch>
        </p:blipFill>
        <p:spPr bwMode="auto">
          <a:xfrm>
            <a:off x="-2057400" y="1600200"/>
            <a:ext cx="11582400" cy="4525963"/>
          </a:xfrm>
          <a:prstGeom prst="rect">
            <a:avLst/>
          </a:prstGeom>
          <a:noFill/>
          <a:ln>
            <a:noFill/>
          </a:ln>
        </p:spPr>
      </p:pic>
      <p:sp>
        <p:nvSpPr>
          <p:cNvPr id="5" name="Rounded Rectangle 4"/>
          <p:cNvSpPr/>
          <p:nvPr/>
        </p:nvSpPr>
        <p:spPr>
          <a:xfrm>
            <a:off x="1828800" y="4648200"/>
            <a:ext cx="4572000" cy="7620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03564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16413" r="-16413"/>
          <a:stretch>
            <a:fillRect/>
          </a:stretch>
        </p:blipFill>
        <p:spPr bwMode="auto">
          <a:prstGeom prst="rect">
            <a:avLst/>
          </a:prstGeom>
          <a:noFill/>
          <a:ln>
            <a:noFill/>
          </a:ln>
        </p:spPr>
      </p:pic>
      <p:sp>
        <p:nvSpPr>
          <p:cNvPr id="5" name="Rounded Rectangle 4"/>
          <p:cNvSpPr/>
          <p:nvPr/>
        </p:nvSpPr>
        <p:spPr>
          <a:xfrm>
            <a:off x="5105400" y="4495800"/>
            <a:ext cx="2743200" cy="16002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92031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 we already know about gases???</a:t>
            </a:r>
            <a:endParaRPr lang="en-US" dirty="0"/>
          </a:p>
        </p:txBody>
      </p:sp>
      <p:sp>
        <p:nvSpPr>
          <p:cNvPr id="6" name="Content Placeholder 5"/>
          <p:cNvSpPr>
            <a:spLocks noGrp="1"/>
          </p:cNvSpPr>
          <p:nvPr>
            <p:ph sz="half" idx="1"/>
          </p:nvPr>
        </p:nvSpPr>
        <p:spPr>
          <a:xfrm>
            <a:off x="0" y="1600200"/>
            <a:ext cx="4038600" cy="4525963"/>
          </a:xfrm>
        </p:spPr>
        <p:txBody>
          <a:bodyPr/>
          <a:lstStyle/>
          <a:p>
            <a:r>
              <a:rPr lang="en-US" dirty="0" smtClean="0"/>
              <a:t>More kinetic energy than liquids (and obviously more than solids).</a:t>
            </a:r>
          </a:p>
          <a:p>
            <a:r>
              <a:rPr lang="en-US" dirty="0" smtClean="0"/>
              <a:t>More kinetic energy = more temperature.</a:t>
            </a:r>
          </a:p>
          <a:p>
            <a:r>
              <a:rPr lang="en-US" dirty="0" smtClean="0"/>
              <a:t>More kinetic energy = more molecular collisions.</a:t>
            </a:r>
          </a:p>
          <a:p>
            <a:pPr marL="0" indent="0">
              <a:buNone/>
            </a:pPr>
            <a:endParaRPr lang="en-US" dirty="0"/>
          </a:p>
        </p:txBody>
      </p:sp>
      <p:pic>
        <p:nvPicPr>
          <p:cNvPr id="2052" name="Picture 4" descr="http://i.ytimg.com/vi/bMbmQzV-Ezs/maxresdefault.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3657600" y="2170112"/>
            <a:ext cx="5489223" cy="3087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447313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Can you handle the pressure???</a:t>
            </a:r>
            <a:endParaRPr lang="en-US" dirty="0"/>
          </a:p>
        </p:txBody>
      </p:sp>
      <p:sp>
        <p:nvSpPr>
          <p:cNvPr id="4" name="Content Placeholder 3"/>
          <p:cNvSpPr>
            <a:spLocks noGrp="1"/>
          </p:cNvSpPr>
          <p:nvPr>
            <p:ph sz="half" idx="2"/>
          </p:nvPr>
        </p:nvSpPr>
        <p:spPr>
          <a:xfrm>
            <a:off x="4953000" y="1600200"/>
            <a:ext cx="4038600" cy="4525963"/>
          </a:xfrm>
        </p:spPr>
        <p:txBody>
          <a:bodyPr>
            <a:normAutofit fontScale="92500" lnSpcReduction="10000"/>
          </a:bodyPr>
          <a:lstStyle/>
          <a:p>
            <a:r>
              <a:rPr lang="en-US" dirty="0" smtClean="0"/>
              <a:t>More collisions against the inside of a container = more pressure.</a:t>
            </a:r>
          </a:p>
          <a:p>
            <a:r>
              <a:rPr lang="en-US" dirty="0" smtClean="0"/>
              <a:t>Pressure is how much force is acting upon a specific area.</a:t>
            </a:r>
          </a:p>
          <a:p>
            <a:r>
              <a:rPr lang="en-US" dirty="0" smtClean="0"/>
              <a:t>We usually measure it in </a:t>
            </a:r>
            <a:r>
              <a:rPr lang="en-US" dirty="0" err="1" smtClean="0"/>
              <a:t>atm</a:t>
            </a:r>
            <a:r>
              <a:rPr lang="en-US" dirty="0" smtClean="0"/>
              <a:t> (atmospheric pressure at sea level)</a:t>
            </a:r>
          </a:p>
          <a:p>
            <a:r>
              <a:rPr lang="en-US" dirty="0" smtClean="0"/>
              <a:t>SI unit is Pascal (Pa)</a:t>
            </a:r>
          </a:p>
          <a:p>
            <a:r>
              <a:rPr lang="en-US" dirty="0" smtClean="0"/>
              <a:t>1 </a:t>
            </a:r>
            <a:r>
              <a:rPr lang="en-US" dirty="0" err="1" smtClean="0"/>
              <a:t>atm</a:t>
            </a:r>
            <a:r>
              <a:rPr lang="en-US" dirty="0" smtClean="0"/>
              <a:t> = 1.01 x 10</a:t>
            </a:r>
            <a:r>
              <a:rPr lang="en-US" baseline="30000" dirty="0" smtClean="0"/>
              <a:t>5</a:t>
            </a:r>
            <a:r>
              <a:rPr lang="en-US" dirty="0" smtClean="0"/>
              <a:t> Pa</a:t>
            </a:r>
            <a:endParaRPr lang="en-US" dirty="0"/>
          </a:p>
        </p:txBody>
      </p:sp>
      <p:pic>
        <p:nvPicPr>
          <p:cNvPr id="3076" name="Picture 4" descr="http://www.calctool.org/CALC/phys/default/pres_at_alt.pn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52399" y="1143000"/>
            <a:ext cx="3693459" cy="277009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calctool.org/CALC/other/games/depth_pres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220" y="4038600"/>
            <a:ext cx="3723341" cy="2792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640041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5784" y="0"/>
            <a:ext cx="8229600" cy="1143000"/>
          </a:xfrm>
        </p:spPr>
        <p:txBody>
          <a:bodyPr/>
          <a:lstStyle/>
          <a:p>
            <a:r>
              <a:rPr lang="en-US" dirty="0" smtClean="0"/>
              <a:t>Size and temperature matter!</a:t>
            </a:r>
            <a:endParaRPr lang="en-US" dirty="0"/>
          </a:p>
        </p:txBody>
      </p:sp>
      <p:sp>
        <p:nvSpPr>
          <p:cNvPr id="4" name="Content Placeholder 3"/>
          <p:cNvSpPr>
            <a:spLocks noGrp="1"/>
          </p:cNvSpPr>
          <p:nvPr>
            <p:ph sz="half" idx="2"/>
          </p:nvPr>
        </p:nvSpPr>
        <p:spPr>
          <a:xfrm>
            <a:off x="4648200" y="1143000"/>
            <a:ext cx="4343400" cy="5562600"/>
          </a:xfrm>
        </p:spPr>
        <p:txBody>
          <a:bodyPr>
            <a:normAutofit/>
          </a:bodyPr>
          <a:lstStyle/>
          <a:p>
            <a:r>
              <a:rPr lang="en-US" dirty="0" smtClean="0"/>
              <a:t>The size of the container (also known as volume) are important for gas laws too.</a:t>
            </a:r>
            <a:endParaRPr lang="en-US" dirty="0"/>
          </a:p>
          <a:p>
            <a:r>
              <a:rPr lang="en-US" dirty="0" smtClean="0"/>
              <a:t>Get used to using Kelvin (K) for gas laws.  It is easy, though.  Just add 273 to °C!  MCAS uses both units.</a:t>
            </a:r>
          </a:p>
          <a:p>
            <a:r>
              <a:rPr lang="en-US" dirty="0" smtClean="0"/>
              <a:t>The element/kind of gas doesn’t really matter, though.  How many moles it has is more important.</a:t>
            </a:r>
          </a:p>
        </p:txBody>
      </p:sp>
      <p:pic>
        <p:nvPicPr>
          <p:cNvPr id="4098" name="Picture 2" descr="http://i00.i.aliimg.com/wsphoto/v0/1875730060/Free-Shopping-a-large-font-b-balloon-b-font-a-font-b-small-b-font-font.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1152467"/>
            <a:ext cx="3354519" cy="230790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fondriest.com/reviews/wp-content/uploads/2013/07/350x262xatemp_reported.jpg.pagespeed.ic.sbKtbLb9Y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429000"/>
            <a:ext cx="4508184" cy="3374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3756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Boyle’s Law, Part 1</a:t>
            </a:r>
            <a:endParaRPr lang="en-US" dirty="0"/>
          </a:p>
        </p:txBody>
      </p:sp>
      <p:sp>
        <p:nvSpPr>
          <p:cNvPr id="5" name="Text Placeholder 4"/>
          <p:cNvSpPr>
            <a:spLocks noGrp="1"/>
          </p:cNvSpPr>
          <p:nvPr>
            <p:ph type="body" idx="1"/>
          </p:nvPr>
        </p:nvSpPr>
        <p:spPr>
          <a:xfrm>
            <a:off x="152400" y="1066800"/>
            <a:ext cx="4344988" cy="1108075"/>
          </a:xfrm>
        </p:spPr>
        <p:txBody>
          <a:bodyPr>
            <a:normAutofit fontScale="92500" lnSpcReduction="10000"/>
          </a:bodyPr>
          <a:lstStyle/>
          <a:p>
            <a:r>
              <a:rPr lang="en-US" dirty="0" smtClean="0"/>
              <a:t>This is Robert Boyle (1627-1691).</a:t>
            </a:r>
          </a:p>
          <a:p>
            <a:r>
              <a:rPr lang="en-US" dirty="0" smtClean="0"/>
              <a:t>He was the father of modern chemistry.  </a:t>
            </a:r>
            <a:endParaRPr lang="en-US" dirty="0"/>
          </a:p>
        </p:txBody>
      </p:sp>
      <p:sp>
        <p:nvSpPr>
          <p:cNvPr id="7" name="Text Placeholder 6"/>
          <p:cNvSpPr>
            <a:spLocks noGrp="1"/>
          </p:cNvSpPr>
          <p:nvPr>
            <p:ph type="body" sz="quarter" idx="3"/>
          </p:nvPr>
        </p:nvSpPr>
        <p:spPr>
          <a:xfrm>
            <a:off x="4114800" y="2573286"/>
            <a:ext cx="4812568" cy="1186994"/>
          </a:xfrm>
        </p:spPr>
        <p:txBody>
          <a:bodyPr>
            <a:normAutofit fontScale="92500" lnSpcReduction="20000"/>
          </a:bodyPr>
          <a:lstStyle/>
          <a:p>
            <a:r>
              <a:rPr lang="en-US" dirty="0" smtClean="0"/>
              <a:t>This is Blacker.  He transforms into a road buggy.  He keeps a little Blacker inside him just like you have little Robert Boyles inside you.</a:t>
            </a:r>
            <a:endParaRPr lang="en-US" dirty="0"/>
          </a:p>
        </p:txBody>
      </p:sp>
      <p:pic>
        <p:nvPicPr>
          <p:cNvPr id="5122" name="Picture 2" descr="The Shannon Portrait of the Hon Robert Boyle.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228600" y="2250141"/>
            <a:ext cx="3644348" cy="45720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cliffbee.com/reviews/images/blacker.gif"/>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038600" y="3733800"/>
            <a:ext cx="4925700" cy="29718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vignette4.wikia.nocookie.net/transformers/images/0/03/Blacker.jpg/revision/latest/scale-to-width/270?cb=200707181539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17929"/>
            <a:ext cx="1764568" cy="2555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51636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Boyle’s Law, Part 2</a:t>
            </a:r>
            <a:endParaRPr lang="en-US" dirty="0"/>
          </a:p>
        </p:txBody>
      </p:sp>
      <p:sp>
        <p:nvSpPr>
          <p:cNvPr id="3" name="Content Placeholder 2"/>
          <p:cNvSpPr>
            <a:spLocks noGrp="1"/>
          </p:cNvSpPr>
          <p:nvPr>
            <p:ph sz="half" idx="1"/>
          </p:nvPr>
        </p:nvSpPr>
        <p:spPr>
          <a:xfrm>
            <a:off x="0" y="1600200"/>
            <a:ext cx="4876800" cy="4525963"/>
          </a:xfrm>
        </p:spPr>
        <p:txBody>
          <a:bodyPr>
            <a:normAutofit/>
          </a:bodyPr>
          <a:lstStyle/>
          <a:p>
            <a:r>
              <a:rPr lang="en-US" dirty="0" smtClean="0"/>
              <a:t>When temperature stays the same, pressure and volume are </a:t>
            </a:r>
            <a:r>
              <a:rPr lang="en-US" i="1" dirty="0" smtClean="0"/>
              <a:t>inversely proportional (If A goes up, B goes down) </a:t>
            </a:r>
            <a:r>
              <a:rPr lang="en-US" dirty="0" smtClean="0"/>
              <a:t>.  They are opposite to each other.  More pressure, less volume.  More volume, less pressure.</a:t>
            </a:r>
          </a:p>
          <a:p>
            <a:r>
              <a:rPr lang="en-US" dirty="0" smtClean="0"/>
              <a:t>Real life example: bicycle pumps.</a:t>
            </a:r>
            <a:endParaRPr lang="en-US" dirty="0"/>
          </a:p>
        </p:txBody>
      </p:sp>
      <p:pic>
        <p:nvPicPr>
          <p:cNvPr id="6146" name="Picture 2" descr="http://www.thecycler.net/photos/puyl_2.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3886200"/>
            <a:ext cx="4038600" cy="268750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s-media-cache-ak0.pinimg.com/originals/5f/1f/18/5f1f18670bb30765fc823145fe02ea9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250576"/>
            <a:ext cx="3657600" cy="2470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305329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en-US" dirty="0" smtClean="0"/>
              <a:t>Charles’ Law, Part 1</a:t>
            </a:r>
            <a:endParaRPr lang="en-US" dirty="0"/>
          </a:p>
        </p:txBody>
      </p:sp>
      <p:sp>
        <p:nvSpPr>
          <p:cNvPr id="3" name="Text Placeholder 2"/>
          <p:cNvSpPr>
            <a:spLocks noGrp="1"/>
          </p:cNvSpPr>
          <p:nvPr>
            <p:ph type="body" idx="1"/>
          </p:nvPr>
        </p:nvSpPr>
        <p:spPr>
          <a:xfrm>
            <a:off x="0" y="838200"/>
            <a:ext cx="4497388" cy="1336675"/>
          </a:xfrm>
        </p:spPr>
        <p:txBody>
          <a:bodyPr>
            <a:normAutofit fontScale="85000" lnSpcReduction="20000"/>
          </a:bodyPr>
          <a:lstStyle/>
          <a:p>
            <a:r>
              <a:rPr lang="en-US" dirty="0" smtClean="0"/>
              <a:t>Charles’ Law was named after Jacques Charles (1746-1823).  He discovered it in 1787, but never published it.  Joseph Louis Gay-Lussac published it in 1802 and named it in Charles’ honor.</a:t>
            </a:r>
            <a:endParaRPr lang="en-US" dirty="0"/>
          </a:p>
        </p:txBody>
      </p:sp>
      <p:sp>
        <p:nvSpPr>
          <p:cNvPr id="5" name="Text Placeholder 4"/>
          <p:cNvSpPr>
            <a:spLocks noGrp="1"/>
          </p:cNvSpPr>
          <p:nvPr>
            <p:ph type="body" sz="quarter" idx="3"/>
          </p:nvPr>
        </p:nvSpPr>
        <p:spPr>
          <a:xfrm>
            <a:off x="4495800" y="2895600"/>
            <a:ext cx="4648200" cy="1295400"/>
          </a:xfrm>
        </p:spPr>
        <p:txBody>
          <a:bodyPr>
            <a:normAutofit fontScale="92500" lnSpcReduction="20000"/>
          </a:bodyPr>
          <a:lstStyle/>
          <a:p>
            <a:r>
              <a:rPr lang="en-US" dirty="0" smtClean="0"/>
              <a:t>This is Braver.  He transforms into a Ferrari F40.  I have never seen a Ferrari with a laser cannon on its top before.  Have you?</a:t>
            </a:r>
            <a:endParaRPr lang="en-US" dirty="0"/>
          </a:p>
        </p:txBody>
      </p:sp>
      <p:pic>
        <p:nvPicPr>
          <p:cNvPr id="7172" name="Picture 4" descr="http://schools.birdville.k12.tx.us/cms/lib2/TX01000797/Centricity/Domain/912/ChemLessons/Lessons/Gases/image011.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0" y="2209800"/>
            <a:ext cx="2438400" cy="360978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0" y="5791200"/>
            <a:ext cx="4572000" cy="923330"/>
          </a:xfrm>
          <a:prstGeom prst="rect">
            <a:avLst/>
          </a:prstGeom>
          <a:noFill/>
        </p:spPr>
        <p:txBody>
          <a:bodyPr wrap="square" rtlCol="0">
            <a:spAutoFit/>
          </a:bodyPr>
          <a:lstStyle/>
          <a:p>
            <a:r>
              <a:rPr lang="en-US" dirty="0" smtClean="0"/>
              <a:t>Charles was quite the scientist, though.  He invented the first hydrogen balloon in 1783.  Our Ben Franklin watched its first flight!!!</a:t>
            </a:r>
            <a:endParaRPr lang="en-US" dirty="0"/>
          </a:p>
        </p:txBody>
      </p:sp>
      <p:pic>
        <p:nvPicPr>
          <p:cNvPr id="7176" name="Picture 8" descr="http://www.cliffbee.com/reviews/images/braver.gif"/>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343400" y="4267200"/>
            <a:ext cx="473233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http://vignette1.wikia.nocookie.net/transformers/images/f/f7/Braver.jpg/revision/latest/scale-to-width/270?cb=200707181543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161365"/>
            <a:ext cx="2388052" cy="29718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harles-ballo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8400" y="3200400"/>
            <a:ext cx="1830433" cy="2618315"/>
          </a:xfrm>
          <a:prstGeom prst="rect">
            <a:avLst/>
          </a:prstGeom>
        </p:spPr>
      </p:pic>
    </p:spTree>
    <p:extLst>
      <p:ext uri="{BB962C8B-B14F-4D97-AF65-F5344CB8AC3E}">
        <p14:creationId xmlns:p14="http://schemas.microsoft.com/office/powerpoint/2010/main" val="410569539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Charles’ Law, Part 2</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Charles found that temperature and volume are </a:t>
            </a:r>
            <a:r>
              <a:rPr lang="en-US" i="1" dirty="0" smtClean="0"/>
              <a:t>directly proportional (A goes up, B goes up)</a:t>
            </a:r>
            <a:r>
              <a:rPr lang="en-US" dirty="0" smtClean="0"/>
              <a:t>.</a:t>
            </a:r>
          </a:p>
          <a:p>
            <a:r>
              <a:rPr lang="en-US" dirty="0" smtClean="0"/>
              <a:t>If one increases, the other increases at the same rate.</a:t>
            </a:r>
          </a:p>
          <a:p>
            <a:r>
              <a:rPr lang="en-US" dirty="0" smtClean="0"/>
              <a:t>Real life example: hot-air balloons.</a:t>
            </a:r>
            <a:endParaRPr lang="en-US" dirty="0"/>
          </a:p>
        </p:txBody>
      </p:sp>
      <p:pic>
        <p:nvPicPr>
          <p:cNvPr id="8194" name="Picture 2" descr="http://thescienceclassroom.org/wp-content/uploads/2013/04/Charless-Law.pn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3886200" y="1295400"/>
            <a:ext cx="1962750" cy="134100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dwb4.unl.edu/Chem/CHEM869J/CHEM869JImages/graph-charle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8082" y="1219200"/>
            <a:ext cx="2891118" cy="2493259"/>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www.captivatingcappadocia.com/wp-content/uploads/2013/11/Cappadocia-hot-air-balloon-flame-inflati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3712459"/>
            <a:ext cx="4114800" cy="3089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83672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696" y="0"/>
            <a:ext cx="8229600" cy="1143000"/>
          </a:xfrm>
        </p:spPr>
        <p:txBody>
          <a:bodyPr/>
          <a:lstStyle/>
          <a:p>
            <a:r>
              <a:rPr lang="en-US" dirty="0" smtClean="0"/>
              <a:t>Gay-Lussac’s Law, Part 1</a:t>
            </a:r>
            <a:endParaRPr lang="en-US" dirty="0"/>
          </a:p>
        </p:txBody>
      </p:sp>
      <p:sp>
        <p:nvSpPr>
          <p:cNvPr id="3" name="Text Placeholder 2"/>
          <p:cNvSpPr>
            <a:spLocks noGrp="1"/>
          </p:cNvSpPr>
          <p:nvPr>
            <p:ph type="body" idx="1"/>
          </p:nvPr>
        </p:nvSpPr>
        <p:spPr>
          <a:xfrm>
            <a:off x="0" y="914400"/>
            <a:ext cx="4497388" cy="1260475"/>
          </a:xfrm>
        </p:spPr>
        <p:txBody>
          <a:bodyPr>
            <a:normAutofit/>
          </a:bodyPr>
          <a:lstStyle/>
          <a:p>
            <a:r>
              <a:rPr lang="en-US" dirty="0" smtClean="0"/>
              <a:t>Don’t feel bad for Joseph Louis Gay-Lussac (1778-1850).  He also has his own gas law!</a:t>
            </a:r>
            <a:endParaRPr lang="en-US" dirty="0"/>
          </a:p>
        </p:txBody>
      </p:sp>
      <p:sp>
        <p:nvSpPr>
          <p:cNvPr id="5" name="Text Placeholder 4"/>
          <p:cNvSpPr>
            <a:spLocks noGrp="1"/>
          </p:cNvSpPr>
          <p:nvPr>
            <p:ph type="body" sz="quarter" idx="3"/>
          </p:nvPr>
        </p:nvSpPr>
        <p:spPr>
          <a:xfrm>
            <a:off x="3581400" y="1295400"/>
            <a:ext cx="3733800" cy="1981200"/>
          </a:xfrm>
        </p:spPr>
        <p:txBody>
          <a:bodyPr>
            <a:normAutofit fontScale="92500"/>
          </a:bodyPr>
          <a:lstStyle/>
          <a:p>
            <a:r>
              <a:rPr lang="en-US" dirty="0" smtClean="0"/>
              <a:t>This is Laster.  He transforms into a Lamborghini </a:t>
            </a:r>
            <a:r>
              <a:rPr lang="en-US" dirty="0" err="1" smtClean="0"/>
              <a:t>Countach</a:t>
            </a:r>
            <a:r>
              <a:rPr lang="en-US" dirty="0" smtClean="0"/>
              <a:t>.  Hey, it’s a lot cooler than a French Peugeot.  And faster.</a:t>
            </a:r>
            <a:endParaRPr lang="en-US" dirty="0"/>
          </a:p>
        </p:txBody>
      </p:sp>
      <p:pic>
        <p:nvPicPr>
          <p:cNvPr id="9218" name="Picture 2" descr="Gaylussac.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817109" y="2209800"/>
            <a:ext cx="2632982" cy="32766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6894" y="5468470"/>
            <a:ext cx="4316506" cy="1200329"/>
          </a:xfrm>
          <a:prstGeom prst="rect">
            <a:avLst/>
          </a:prstGeom>
          <a:noFill/>
        </p:spPr>
        <p:txBody>
          <a:bodyPr wrap="square" rtlCol="0">
            <a:spAutoFit/>
          </a:bodyPr>
          <a:lstStyle/>
          <a:p>
            <a:r>
              <a:rPr lang="en-US" dirty="0" smtClean="0"/>
              <a:t>Gay-Lussac also co-discovered H</a:t>
            </a:r>
            <a:r>
              <a:rPr lang="en-US" baseline="-25000" dirty="0" smtClean="0"/>
              <a:t>2</a:t>
            </a:r>
            <a:r>
              <a:rPr lang="en-US" dirty="0" smtClean="0"/>
              <a:t>O and boron.  He recognized Iodine as an element.  His name is one of the 72 inscribed on the Eiffel Tower!</a:t>
            </a:r>
            <a:endParaRPr lang="en-US" dirty="0"/>
          </a:p>
        </p:txBody>
      </p:sp>
      <p:pic>
        <p:nvPicPr>
          <p:cNvPr id="9225" name="Picture 9"/>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5949712" y="3429000"/>
            <a:ext cx="3200401" cy="2083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7" name="Picture 11" descr="http://vignette4.wikia.nocookie.net/transformers/images/5/5a/Laster.jpg/revision/latest/scale-to-width/270?cb=200707181533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860697" cy="3276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url.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7200" y="5105400"/>
            <a:ext cx="1754614" cy="1576932"/>
          </a:xfrm>
          <a:prstGeom prst="rect">
            <a:avLst/>
          </a:prstGeom>
        </p:spPr>
      </p:pic>
      <p:pic>
        <p:nvPicPr>
          <p:cNvPr id="6" name="Picture 5" descr="images.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05200" y="3276600"/>
            <a:ext cx="2288888" cy="1599669"/>
          </a:xfrm>
          <a:prstGeom prst="rect">
            <a:avLst/>
          </a:prstGeom>
        </p:spPr>
      </p:pic>
    </p:spTree>
    <p:extLst>
      <p:ext uri="{BB962C8B-B14F-4D97-AF65-F5344CB8AC3E}">
        <p14:creationId xmlns:p14="http://schemas.microsoft.com/office/powerpoint/2010/main" val="362232605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TotalTime>
  <Words>779</Words>
  <Application>Microsoft Macintosh PowerPoint</Application>
  <PresentationFormat>On-screen Show (4:3)</PresentationFormat>
  <Paragraphs>63</Paragraphs>
  <Slides>19</Slides>
  <Notes>0</Notes>
  <HiddenSlides>0</HiddenSlides>
  <MMClips>1</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What can the Transformers teach us about the Gas Laws?</vt:lpstr>
      <vt:lpstr>What do we already know about gases???</vt:lpstr>
      <vt:lpstr>Can you handle the pressure???</vt:lpstr>
      <vt:lpstr>Size and temperature matter!</vt:lpstr>
      <vt:lpstr>Boyle’s Law, Part 1</vt:lpstr>
      <vt:lpstr>Boyle’s Law, Part 2</vt:lpstr>
      <vt:lpstr>Charles’ Law, Part 1</vt:lpstr>
      <vt:lpstr>Charles’ Law, Part 2</vt:lpstr>
      <vt:lpstr>Gay-Lussac’s Law, Part 1</vt:lpstr>
      <vt:lpstr>Gay-Lussac’s Law, Part 2</vt:lpstr>
      <vt:lpstr>Well, what’s with the Transformers?</vt:lpstr>
      <vt:lpstr>Road Caesar’s Law!</vt:lpstr>
      <vt:lpstr>MCAS Questions (Cram)</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can the Transformers teach us about the Gas Laws?</dc:title>
  <dc:creator>Richard Knopf</dc:creator>
  <cp:lastModifiedBy>tlc admin</cp:lastModifiedBy>
  <cp:revision>27</cp:revision>
  <dcterms:created xsi:type="dcterms:W3CDTF">2015-05-19T00:17:59Z</dcterms:created>
  <dcterms:modified xsi:type="dcterms:W3CDTF">2015-05-26T01:23:34Z</dcterms:modified>
</cp:coreProperties>
</file>